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83" r:id="rId5"/>
    <p:sldId id="273" r:id="rId6"/>
    <p:sldId id="274" r:id="rId7"/>
    <p:sldId id="275" r:id="rId8"/>
    <p:sldId id="269" r:id="rId9"/>
    <p:sldId id="270" r:id="rId10"/>
    <p:sldId id="259" r:id="rId11"/>
    <p:sldId id="276" r:id="rId12"/>
    <p:sldId id="260" r:id="rId13"/>
    <p:sldId id="277" r:id="rId14"/>
    <p:sldId id="271" r:id="rId15"/>
    <p:sldId id="272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0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8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6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1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53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7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8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43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6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01A6-BC33-6649-96AB-F0294BBC328E}" type="datetimeFigureOut">
              <a:rPr lang="en-US" smtClean="0"/>
              <a:t>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89D29-6792-1144-825E-23A78B29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Medical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Howard M. Hack, M.D.</a:t>
            </a:r>
          </a:p>
          <a:p>
            <a:r>
              <a:rPr lang="en-US" dirty="0" smtClean="0"/>
              <a:t>Adjunct Clinical </a:t>
            </a:r>
            <a:r>
              <a:rPr lang="en-US" dirty="0" err="1" smtClean="0"/>
              <a:t>Asst</a:t>
            </a:r>
            <a:r>
              <a:rPr lang="en-US" dirty="0" smtClean="0"/>
              <a:t> Prof of Medicine</a:t>
            </a:r>
          </a:p>
          <a:p>
            <a:r>
              <a:rPr lang="en-US" dirty="0" smtClean="0"/>
              <a:t>Stanford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3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Sources: </a:t>
            </a:r>
          </a:p>
          <a:p>
            <a:pPr lvl="1"/>
            <a:r>
              <a:rPr lang="en-US" dirty="0" smtClean="0"/>
              <a:t>Patient</a:t>
            </a:r>
          </a:p>
          <a:p>
            <a:pPr lvl="1"/>
            <a:r>
              <a:rPr lang="en-US" dirty="0" smtClean="0"/>
              <a:t>Medical records</a:t>
            </a:r>
          </a:p>
          <a:p>
            <a:pPr lvl="1"/>
            <a:r>
              <a:rPr lang="en-US" dirty="0" smtClean="0"/>
              <a:t>Family or friends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6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and Venus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typically are less expressive about medical history</a:t>
            </a:r>
          </a:p>
          <a:p>
            <a:pPr lvl="1"/>
            <a:r>
              <a:rPr lang="en-US" dirty="0" smtClean="0"/>
              <a:t>Screening colon </a:t>
            </a:r>
            <a:r>
              <a:rPr lang="en-US" dirty="0" smtClean="0"/>
              <a:t>with </a:t>
            </a:r>
            <a:r>
              <a:rPr lang="en-US" dirty="0" err="1" smtClean="0"/>
              <a:t>Crohn’s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Frequently helpful to hear from spouse or other family </a:t>
            </a:r>
            <a:r>
              <a:rPr lang="en-US" dirty="0" smtClean="0"/>
              <a:t>members</a:t>
            </a:r>
          </a:p>
          <a:p>
            <a:r>
              <a:rPr lang="en-US" dirty="0" smtClean="0"/>
              <a:t>Some women may want to chat.</a:t>
            </a:r>
          </a:p>
          <a:p>
            <a:r>
              <a:rPr lang="en-US" dirty="0" smtClean="0"/>
              <a:t>Many patients may present for companionship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92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Quantifying the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nature of the problem</a:t>
            </a:r>
          </a:p>
          <a:p>
            <a:r>
              <a:rPr lang="en-US" dirty="0" smtClean="0"/>
              <a:t>When did this start?</a:t>
            </a:r>
          </a:p>
          <a:p>
            <a:r>
              <a:rPr lang="en-US" dirty="0" smtClean="0"/>
              <a:t>How long does it last?</a:t>
            </a:r>
          </a:p>
          <a:p>
            <a:r>
              <a:rPr lang="en-US" dirty="0" smtClean="0"/>
              <a:t>If pain, does it radiate anywhere?</a:t>
            </a:r>
          </a:p>
          <a:p>
            <a:r>
              <a:rPr lang="en-US" dirty="0" smtClean="0"/>
              <a:t>Any modifying factors?</a:t>
            </a:r>
          </a:p>
          <a:p>
            <a:r>
              <a:rPr lang="en-US" dirty="0" smtClean="0"/>
              <a:t>Does this wake you up from sleep?</a:t>
            </a:r>
          </a:p>
          <a:p>
            <a:r>
              <a:rPr lang="en-US" dirty="0" smtClean="0"/>
              <a:t>Does it interfere with your activities?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315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Questioning about different body systems</a:t>
            </a:r>
          </a:p>
          <a:p>
            <a:r>
              <a:rPr lang="en-US" dirty="0" smtClean="0"/>
              <a:t>Complete the medical </a:t>
            </a:r>
            <a:r>
              <a:rPr lang="en-US" dirty="0" smtClean="0"/>
              <a:t>history</a:t>
            </a:r>
          </a:p>
          <a:p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GI</a:t>
            </a:r>
          </a:p>
          <a:p>
            <a:pPr lvl="1"/>
            <a:r>
              <a:rPr lang="en-US" dirty="0" smtClean="0"/>
              <a:t>Cardiac</a:t>
            </a:r>
          </a:p>
          <a:p>
            <a:pPr lvl="1"/>
            <a:r>
              <a:rPr lang="en-US" dirty="0" smtClean="0"/>
              <a:t>Renal</a:t>
            </a:r>
          </a:p>
          <a:p>
            <a:pPr lvl="1"/>
            <a:r>
              <a:rPr lang="en-US" dirty="0" smtClean="0"/>
              <a:t>Pulmonary </a:t>
            </a:r>
          </a:p>
          <a:p>
            <a:pPr lvl="1"/>
            <a:r>
              <a:rPr lang="en-US" dirty="0" smtClean="0"/>
              <a:t>Rheumatologic</a:t>
            </a:r>
          </a:p>
          <a:p>
            <a:pPr lvl="1"/>
            <a:r>
              <a:rPr lang="en-US" dirty="0" smtClean="0"/>
              <a:t>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02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Together the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Doctors reading the history should be able to get the same picture you do</a:t>
            </a:r>
          </a:p>
          <a:p>
            <a:r>
              <a:rPr lang="en-US" dirty="0" smtClean="0"/>
              <a:t>You are the editor. We organized the order of facts and put the information together in a readable and understandable format.</a:t>
            </a:r>
          </a:p>
          <a:p>
            <a:r>
              <a:rPr lang="en-US" dirty="0" smtClean="0"/>
              <a:t>Try not to edit out information, unless it is duplicative.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59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helpful to present back the informational story to the patient before the end of the history. </a:t>
            </a:r>
          </a:p>
          <a:p>
            <a:r>
              <a:rPr lang="en-US" dirty="0" smtClean="0"/>
              <a:t>They may be able to correct errors or remember additional important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248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Medical Problems, e.g. Diabetes</a:t>
            </a:r>
          </a:p>
          <a:p>
            <a:pPr lvl="1"/>
            <a:r>
              <a:rPr lang="en-US" dirty="0" smtClean="0"/>
              <a:t>Heart </a:t>
            </a:r>
          </a:p>
          <a:p>
            <a:pPr lvl="1"/>
            <a:r>
              <a:rPr lang="en-US" dirty="0" smtClean="0"/>
              <a:t>Lungs</a:t>
            </a:r>
          </a:p>
          <a:p>
            <a:pPr lvl="1"/>
            <a:r>
              <a:rPr lang="en-US" dirty="0" smtClean="0"/>
              <a:t>Kidneys</a:t>
            </a:r>
          </a:p>
          <a:p>
            <a:pPr lvl="1"/>
            <a:r>
              <a:rPr lang="en-US" dirty="0" smtClean="0"/>
              <a:t>GI tract </a:t>
            </a:r>
          </a:p>
          <a:p>
            <a:pPr lvl="1"/>
            <a:r>
              <a:rPr lang="en-US" dirty="0" smtClean="0"/>
              <a:t>Mental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20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Surgical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Surgeries and Procedures</a:t>
            </a:r>
          </a:p>
          <a:p>
            <a:pPr lvl="1"/>
            <a:r>
              <a:rPr lang="en-US" dirty="0" smtClean="0"/>
              <a:t>Appendectomy</a:t>
            </a:r>
          </a:p>
          <a:p>
            <a:pPr lvl="1"/>
            <a:r>
              <a:rPr lang="en-US" dirty="0" smtClean="0"/>
              <a:t>Colonoscopy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Account for scars!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031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medications</a:t>
            </a:r>
          </a:p>
          <a:p>
            <a:pPr lvl="1"/>
            <a:r>
              <a:rPr lang="en-US" dirty="0" smtClean="0"/>
              <a:t>Dose</a:t>
            </a:r>
          </a:p>
          <a:p>
            <a:pPr lvl="1"/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How long</a:t>
            </a:r>
          </a:p>
          <a:p>
            <a:r>
              <a:rPr lang="en-US" dirty="0" smtClean="0"/>
              <a:t>OTC medications may not be volunteered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908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</a:t>
            </a:r>
          </a:p>
          <a:p>
            <a:r>
              <a:rPr lang="en-US" dirty="0" smtClean="0"/>
              <a:t>Foods, e.g. Iodine such as seafood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63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history is a critical piece of information which allows the physician to solve problems</a:t>
            </a:r>
          </a:p>
          <a:p>
            <a:r>
              <a:rPr lang="en-US" dirty="0" smtClean="0"/>
              <a:t>The interaction may start in the exam room </a:t>
            </a:r>
          </a:p>
          <a:p>
            <a:r>
              <a:rPr lang="en-US" dirty="0" smtClean="0"/>
              <a:t>It is often helpful to observe the patient prior to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13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Ideally map out patterns of illness</a:t>
            </a:r>
          </a:p>
          <a:p>
            <a:r>
              <a:rPr lang="en-US" dirty="0" smtClean="0"/>
              <a:t>Cancers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Heart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659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Smoking 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 smtClean="0"/>
              <a:t>Drugs</a:t>
            </a:r>
          </a:p>
          <a:p>
            <a:r>
              <a:rPr lang="en-US" dirty="0" smtClean="0"/>
              <a:t>Occupation</a:t>
            </a:r>
          </a:p>
          <a:p>
            <a:r>
              <a:rPr lang="en-US" smtClean="0"/>
              <a:t>Family life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67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Insight into illness and coping mechanisms</a:t>
            </a:r>
          </a:p>
          <a:p>
            <a:r>
              <a:rPr lang="en-US" dirty="0" smtClean="0"/>
              <a:t>Makes our patients into people rather than subjects</a:t>
            </a:r>
          </a:p>
          <a:p>
            <a:r>
              <a:rPr lang="en-US" dirty="0" smtClean="0"/>
              <a:t>Allows us to remember our patients</a:t>
            </a:r>
          </a:p>
          <a:p>
            <a:r>
              <a:rPr lang="en-US" dirty="0" smtClean="0"/>
              <a:t>Improves the doctor-patient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74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Allergies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</a:t>
            </a:r>
          </a:p>
          <a:p>
            <a:r>
              <a:rPr lang="en-US" dirty="0" smtClean="0"/>
              <a:t>Latex</a:t>
            </a:r>
          </a:p>
          <a:p>
            <a:r>
              <a:rPr lang="en-US" dirty="0" smtClean="0"/>
              <a:t>Foods – may give insight into drug allergies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786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and watch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your patient</a:t>
            </a:r>
          </a:p>
          <a:p>
            <a:r>
              <a:rPr lang="en-US" dirty="0" smtClean="0"/>
              <a:t>What they say</a:t>
            </a:r>
          </a:p>
          <a:p>
            <a:r>
              <a:rPr lang="en-US" dirty="0" smtClean="0"/>
              <a:t>How they say it</a:t>
            </a:r>
          </a:p>
          <a:p>
            <a:r>
              <a:rPr lang="en-US" dirty="0" smtClean="0"/>
              <a:t>How they sit</a:t>
            </a:r>
          </a:p>
          <a:p>
            <a:r>
              <a:rPr lang="en-US" dirty="0" smtClean="0"/>
              <a:t>How they interact with you and your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91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 consumes 99% of opioids</a:t>
            </a:r>
          </a:p>
          <a:p>
            <a:r>
              <a:rPr lang="en-US" dirty="0" smtClean="0"/>
              <a:t>Addicts will do anything to get the love of their lives</a:t>
            </a:r>
          </a:p>
          <a:p>
            <a:r>
              <a:rPr lang="en-US" dirty="0" smtClean="0"/>
              <a:t>We have the responsibility to provide adequate pain relief</a:t>
            </a:r>
          </a:p>
          <a:p>
            <a:r>
              <a:rPr lang="en-US" dirty="0" smtClean="0"/>
              <a:t>We are responsible for supervising the medications we prescribe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00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Nightly calls for medication refills when I was a young and naïve intern at Cleveland Clinic</a:t>
            </a:r>
          </a:p>
          <a:p>
            <a:r>
              <a:rPr lang="en-US" dirty="0" smtClean="0"/>
              <a:t>Patients would call with long lists of meds </a:t>
            </a:r>
          </a:p>
          <a:p>
            <a:r>
              <a:rPr lang="en-US" dirty="0" smtClean="0"/>
              <a:t>At the end or buried in the middle was the candy</a:t>
            </a:r>
          </a:p>
          <a:p>
            <a:r>
              <a:rPr lang="en-US" dirty="0" smtClean="0"/>
              <a:t>Patients will feign symptoms or diagnoses to get candy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54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Medicine is Local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post-test probability is dependent on the pre-test probability</a:t>
            </a:r>
          </a:p>
          <a:p>
            <a:r>
              <a:rPr lang="en-US" dirty="0" smtClean="0"/>
              <a:t>There are locales with huge numbers of opioid-seekers</a:t>
            </a:r>
          </a:p>
          <a:p>
            <a:pPr lvl="1"/>
            <a:r>
              <a:rPr lang="en-US" dirty="0" smtClean="0"/>
              <a:t>Las Vegas</a:t>
            </a:r>
          </a:p>
          <a:p>
            <a:pPr lvl="1"/>
            <a:r>
              <a:rPr lang="en-US" dirty="0" smtClean="0"/>
              <a:t>Kingman, AZ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537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Statewide lists of opioid prescriptions</a:t>
            </a:r>
          </a:p>
          <a:p>
            <a:r>
              <a:rPr lang="en-US" dirty="0" smtClean="0"/>
              <a:t>ED physicians get to know frequent fliers</a:t>
            </a:r>
          </a:p>
          <a:p>
            <a:r>
              <a:rPr lang="en-US" dirty="0" smtClean="0"/>
              <a:t>Be wary of patients who ask </a:t>
            </a:r>
            <a:r>
              <a:rPr lang="en-US" smtClean="0"/>
              <a:t>for opioids </a:t>
            </a:r>
            <a:r>
              <a:rPr lang="en-US" dirty="0" smtClean="0"/>
              <a:t>with paucity of medical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Complaint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the patient here or why are you seeing them?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level: the referring physician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level: the patient or their family</a:t>
            </a:r>
          </a:p>
          <a:p>
            <a:r>
              <a:rPr lang="en-US" dirty="0" smtClean="0"/>
              <a:t>Typically documented concisely, e.g. patient reports diarrhea for 3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4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I do for you today?</a:t>
            </a:r>
          </a:p>
          <a:p>
            <a:r>
              <a:rPr lang="en-US" dirty="0" smtClean="0"/>
              <a:t>I see </a:t>
            </a:r>
            <a:r>
              <a:rPr lang="en-US" dirty="0" err="1" smtClean="0"/>
              <a:t>Dr</a:t>
            </a:r>
            <a:r>
              <a:rPr lang="en-US" dirty="0" smtClean="0"/>
              <a:t> Smith wanted you to be seen for anemia, is that correct? Is this your understanding of why you are here?</a:t>
            </a:r>
          </a:p>
          <a:p>
            <a:r>
              <a:rPr lang="en-US" dirty="0" smtClean="0"/>
              <a:t>What brought you in today? </a:t>
            </a:r>
            <a:endParaRPr lang="en-US" dirty="0"/>
          </a:p>
          <a:p>
            <a:pPr lvl="1"/>
            <a:r>
              <a:rPr lang="en-US" dirty="0" smtClean="0"/>
              <a:t>My cousin Lenny</a:t>
            </a:r>
          </a:p>
          <a:p>
            <a:pPr lvl="1"/>
            <a:r>
              <a:rPr lang="en-US" dirty="0" smtClean="0"/>
              <a:t>The taxi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340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Referring Physician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Communicated in notes or script</a:t>
            </a:r>
          </a:p>
          <a:p>
            <a:r>
              <a:rPr lang="en-US" dirty="0" smtClean="0"/>
              <a:t>Typically directed</a:t>
            </a:r>
          </a:p>
          <a:p>
            <a:pPr lvl="1"/>
            <a:r>
              <a:rPr lang="en-US" dirty="0" smtClean="0"/>
              <a:t>Iron deficiency anemia</a:t>
            </a:r>
          </a:p>
          <a:p>
            <a:pPr lvl="1"/>
            <a:r>
              <a:rPr lang="en-US" dirty="0" smtClean="0"/>
              <a:t>Diarrhea</a:t>
            </a:r>
          </a:p>
          <a:p>
            <a:pPr lvl="1"/>
            <a:r>
              <a:rPr lang="en-US" dirty="0" smtClean="0"/>
              <a:t>Abdominal Pain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9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Patients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coming to you with specific goals</a:t>
            </a:r>
          </a:p>
          <a:p>
            <a:r>
              <a:rPr lang="en-US" dirty="0" smtClean="0"/>
              <a:t>If we cannot identify and meet these, the patient will likely feel disappointed</a:t>
            </a:r>
          </a:p>
          <a:p>
            <a:r>
              <a:rPr lang="en-US" dirty="0" smtClean="0"/>
              <a:t>This may be communicated directly</a:t>
            </a:r>
          </a:p>
          <a:p>
            <a:r>
              <a:rPr lang="en-US" dirty="0" smtClean="0"/>
              <a:t>May come out during the interview</a:t>
            </a:r>
          </a:p>
          <a:p>
            <a:r>
              <a:rPr lang="en-US" dirty="0" smtClean="0"/>
              <a:t>Read body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962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affect</a:t>
            </a:r>
          </a:p>
          <a:p>
            <a:r>
              <a:rPr lang="en-US" dirty="0" smtClean="0"/>
              <a:t>Body language</a:t>
            </a:r>
          </a:p>
          <a:p>
            <a:r>
              <a:rPr lang="en-US" dirty="0" smtClean="0"/>
              <a:t>Important to ask about concerns during the history as well as at the conclusion of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47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as a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may present the history in a variety of ways</a:t>
            </a:r>
          </a:p>
          <a:p>
            <a:pPr lvl="1"/>
            <a:r>
              <a:rPr lang="en-US" dirty="0" smtClean="0"/>
              <a:t>Organized/Disorganized</a:t>
            </a:r>
          </a:p>
          <a:p>
            <a:pPr lvl="1"/>
            <a:r>
              <a:rPr lang="en-US" dirty="0" smtClean="0"/>
              <a:t>Historical timeframe/Jump around</a:t>
            </a:r>
          </a:p>
          <a:p>
            <a:pPr lvl="1"/>
            <a:r>
              <a:rPr lang="en-US" dirty="0" smtClean="0"/>
              <a:t>Consistent/</a:t>
            </a:r>
            <a:r>
              <a:rPr lang="en-US" dirty="0" smtClean="0"/>
              <a:t>Inconsistent</a:t>
            </a:r>
            <a:endParaRPr lang="en-US" dirty="0" smtClean="0"/>
          </a:p>
          <a:p>
            <a:pPr lvl="1"/>
            <a:r>
              <a:rPr lang="en-US" dirty="0" smtClean="0"/>
              <a:t>Medical pigeon hole </a:t>
            </a:r>
          </a:p>
          <a:p>
            <a:pPr lvl="2"/>
            <a:r>
              <a:rPr lang="en-US" dirty="0" smtClean="0"/>
              <a:t>Repeat the story in an abridged version </a:t>
            </a:r>
          </a:p>
        </p:txBody>
      </p:sp>
    </p:spTree>
    <p:extLst>
      <p:ext uri="{BB962C8B-B14F-4D97-AF65-F5344CB8AC3E}">
        <p14:creationId xmlns:p14="http://schemas.microsoft.com/office/powerpoint/2010/main" val="253582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Doctors/impressions – ‘never trust the nursing home doctor’ (House of God)</a:t>
            </a:r>
          </a:p>
          <a:p>
            <a:r>
              <a:rPr lang="en-US" dirty="0" smtClean="0"/>
              <a:t>Labs</a:t>
            </a:r>
          </a:p>
          <a:p>
            <a:r>
              <a:rPr lang="en-US" dirty="0" smtClean="0"/>
              <a:t>Radiologic studies</a:t>
            </a:r>
          </a:p>
          <a:p>
            <a:r>
              <a:rPr lang="en-US" dirty="0" smtClean="0"/>
              <a:t>Endoscopic studies</a:t>
            </a:r>
          </a:p>
          <a:p>
            <a:r>
              <a:rPr lang="en-US" dirty="0" smtClean="0"/>
              <a:t>Surgeries</a:t>
            </a:r>
          </a:p>
          <a:p>
            <a:r>
              <a:rPr lang="en-US" dirty="0" smtClean="0"/>
              <a:t>Old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69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753</Words>
  <Application>Microsoft Macintosh PowerPoint</Application>
  <PresentationFormat>On-screen Show (4:3)</PresentationFormat>
  <Paragraphs>152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Medical History</vt:lpstr>
      <vt:lpstr>Introduction</vt:lpstr>
      <vt:lpstr>Chief Complaint</vt:lpstr>
      <vt:lpstr>How to Start</vt:lpstr>
      <vt:lpstr>Referring Physician</vt:lpstr>
      <vt:lpstr>Patients Concerns</vt:lpstr>
      <vt:lpstr>Patient</vt:lpstr>
      <vt:lpstr>History as a Story</vt:lpstr>
      <vt:lpstr>Medical Evaluation</vt:lpstr>
      <vt:lpstr>History </vt:lpstr>
      <vt:lpstr>Mars and Venus</vt:lpstr>
      <vt:lpstr>Quantifying the History</vt:lpstr>
      <vt:lpstr>Review of Systems</vt:lpstr>
      <vt:lpstr>Putting Together the Story</vt:lpstr>
      <vt:lpstr>Review</vt:lpstr>
      <vt:lpstr>Past Medical History</vt:lpstr>
      <vt:lpstr>Past Surgical History</vt:lpstr>
      <vt:lpstr>Medications</vt:lpstr>
      <vt:lpstr>Allergies</vt:lpstr>
      <vt:lpstr>Family History</vt:lpstr>
      <vt:lpstr>Social History</vt:lpstr>
      <vt:lpstr>Social History</vt:lpstr>
      <vt:lpstr>Allergies</vt:lpstr>
      <vt:lpstr>Listen and watch </vt:lpstr>
      <vt:lpstr>Pitfalls</vt:lpstr>
      <vt:lpstr>Long Lists</vt:lpstr>
      <vt:lpstr>Medicine is Local</vt:lpstr>
      <vt:lpstr>Tracking</vt:lpstr>
    </vt:vector>
  </TitlesOfParts>
  <Company>Howard M. Hack, M.D., P.C.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HOWARD HACK </dc:creator>
  <cp:lastModifiedBy>HOWARD HACK </cp:lastModifiedBy>
  <cp:revision>17</cp:revision>
  <dcterms:created xsi:type="dcterms:W3CDTF">2012-01-21T21:06:23Z</dcterms:created>
  <dcterms:modified xsi:type="dcterms:W3CDTF">2012-02-05T22:44:27Z</dcterms:modified>
</cp:coreProperties>
</file>